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80" r:id="rId2"/>
    <p:sldId id="278" r:id="rId3"/>
    <p:sldId id="279" r:id="rId4"/>
    <p:sldId id="281" r:id="rId5"/>
    <p:sldId id="282" r:id="rId6"/>
    <p:sldId id="283" r:id="rId7"/>
    <p:sldId id="284" r:id="rId8"/>
    <p:sldId id="286" r:id="rId9"/>
    <p:sldId id="285" r:id="rId10"/>
    <p:sldId id="287" r:id="rId11"/>
    <p:sldId id="274" r:id="rId12"/>
    <p:sldId id="275" r:id="rId13"/>
    <p:sldId id="276" r:id="rId14"/>
    <p:sldId id="277" r:id="rId15"/>
    <p:sldId id="273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</p:sldIdLst>
  <p:sldSz cx="13004800" cy="9753600"/>
  <p:notesSz cx="6858000" cy="9144000"/>
  <p:defaultTextStyle>
    <a:lvl1pPr algn="ctr" defTabSz="584200">
      <a:defRPr sz="4200">
        <a:latin typeface="Gill Sans"/>
        <a:ea typeface="Gill Sans"/>
        <a:cs typeface="Gill Sans"/>
        <a:sym typeface="Gill Sans"/>
      </a:defRPr>
    </a:lvl1pPr>
    <a:lvl2pPr indent="342900" algn="ctr" defTabSz="584200">
      <a:defRPr sz="4200">
        <a:latin typeface="Gill Sans"/>
        <a:ea typeface="Gill Sans"/>
        <a:cs typeface="Gill Sans"/>
        <a:sym typeface="Gill Sans"/>
      </a:defRPr>
    </a:lvl2pPr>
    <a:lvl3pPr indent="685800" algn="ctr" defTabSz="584200">
      <a:defRPr sz="4200">
        <a:latin typeface="Gill Sans"/>
        <a:ea typeface="Gill Sans"/>
        <a:cs typeface="Gill Sans"/>
        <a:sym typeface="Gill Sans"/>
      </a:defRPr>
    </a:lvl3pPr>
    <a:lvl4pPr indent="1028700" algn="ctr" defTabSz="584200">
      <a:defRPr sz="4200">
        <a:latin typeface="Gill Sans"/>
        <a:ea typeface="Gill Sans"/>
        <a:cs typeface="Gill Sans"/>
        <a:sym typeface="Gill Sans"/>
      </a:defRPr>
    </a:lvl4pPr>
    <a:lvl5pPr indent="1371600" algn="ctr" defTabSz="584200">
      <a:defRPr sz="4200">
        <a:latin typeface="Gill Sans"/>
        <a:ea typeface="Gill Sans"/>
        <a:cs typeface="Gill Sans"/>
        <a:sym typeface="Gill Sans"/>
      </a:defRPr>
    </a:lvl5pPr>
    <a:lvl6pPr indent="1714500" algn="ctr" defTabSz="584200">
      <a:defRPr sz="4200">
        <a:latin typeface="Gill Sans"/>
        <a:ea typeface="Gill Sans"/>
        <a:cs typeface="Gill Sans"/>
        <a:sym typeface="Gill Sans"/>
      </a:defRPr>
    </a:lvl6pPr>
    <a:lvl7pPr indent="2057400" algn="ctr" defTabSz="584200">
      <a:defRPr sz="4200">
        <a:latin typeface="Gill Sans"/>
        <a:ea typeface="Gill Sans"/>
        <a:cs typeface="Gill Sans"/>
        <a:sym typeface="Gill Sans"/>
      </a:defRPr>
    </a:lvl7pPr>
    <a:lvl8pPr indent="2400300" algn="ctr" defTabSz="584200">
      <a:defRPr sz="4200">
        <a:latin typeface="Gill Sans"/>
        <a:ea typeface="Gill Sans"/>
        <a:cs typeface="Gill Sans"/>
        <a:sym typeface="Gill Sans"/>
      </a:defRPr>
    </a:lvl8pPr>
    <a:lvl9pPr indent="2743200" algn="ctr" defTabSz="584200">
      <a:defRPr sz="4200"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2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13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49086915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tom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511192">
            <a:off x="-1612900" y="546100"/>
            <a:ext cx="8369301" cy="75692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5651500" y="1739900"/>
            <a:ext cx="6032500" cy="3302000"/>
          </a:xfrm>
          <a:prstGeom prst="rect">
            <a:avLst/>
          </a:prstGeom>
        </p:spPr>
        <p:txBody>
          <a:bodyPr lIns="0" tIns="0" rIns="0" bIns="0" anchor="b"/>
          <a:lstStyle>
            <a:lvl1pPr algn="r"/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8" name="Shape 8"/>
          <p:cNvSpPr>
            <a:spLocks noGrp="1"/>
          </p:cNvSpPr>
          <p:nvPr>
            <p:ph type="body" idx="1"/>
          </p:nvPr>
        </p:nvSpPr>
        <p:spPr>
          <a:xfrm>
            <a:off x="5651500" y="5130800"/>
            <a:ext cx="6032500" cy="6858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>
              <a:spcBef>
                <a:spcPts val="0"/>
              </a:spcBef>
              <a:buSzTx/>
              <a:buFontTx/>
              <a:buNone/>
              <a:defRPr sz="3600"/>
            </a:lvl1pPr>
            <a:lvl2pPr marL="0" indent="0" algn="r">
              <a:spcBef>
                <a:spcPts val="0"/>
              </a:spcBef>
              <a:buSzTx/>
              <a:buFontTx/>
              <a:buNone/>
              <a:defRPr sz="3600"/>
            </a:lvl2pPr>
            <a:lvl3pPr marL="0" indent="0" algn="r">
              <a:spcBef>
                <a:spcPts val="0"/>
              </a:spcBef>
              <a:buSzTx/>
              <a:buFontTx/>
              <a:buNone/>
              <a:defRPr sz="3600"/>
            </a:lvl3pPr>
            <a:lvl4pPr marL="0" indent="0" algn="r">
              <a:spcBef>
                <a:spcPts val="0"/>
              </a:spcBef>
              <a:buSzTx/>
              <a:buFontTx/>
              <a:buNone/>
              <a:defRPr sz="3600"/>
            </a:lvl4pPr>
            <a:lvl5pPr marL="0" indent="0" algn="r">
              <a:spcBef>
                <a:spcPts val="0"/>
              </a:spcBef>
              <a:buSzTx/>
              <a:buFontTx/>
              <a:buNone/>
              <a:defRPr sz="36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xfrm>
            <a:off x="1524000" y="2794000"/>
            <a:ext cx="5588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69100" y="30607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tube02_ip.png"/>
          <p:cNvPicPr/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>
            <a:off x="8204200" y="3149600"/>
            <a:ext cx="5067300" cy="5842000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xfrm>
            <a:off x="1524000" y="2794000"/>
            <a:ext cx="5334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71800" y="36830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tube01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52500" y="2032000"/>
            <a:ext cx="3175000" cy="7569200"/>
          </a:xfrm>
          <a:prstGeom prst="rect">
            <a:avLst/>
          </a:prstGeom>
          <a:ln w="12700">
            <a:miter lim="400000"/>
          </a:ln>
        </p:spPr>
      </p:pic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6350000" y="2794000"/>
            <a:ext cx="5334000" cy="57277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49500" y="30734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tube01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0200" y="1422400"/>
            <a:ext cx="3175000" cy="7569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tube02_ip.png"/>
          <p:cNvPicPr/>
          <p:nvPr/>
        </p:nvPicPr>
        <p:blipFill>
          <a:blip r:embed="rId4">
            <a:alphaModFix amt="80000"/>
            <a:extLst/>
          </a:blip>
          <a:stretch>
            <a:fillRect/>
          </a:stretch>
        </p:blipFill>
        <p:spPr>
          <a:xfrm>
            <a:off x="3784600" y="3162300"/>
            <a:ext cx="5067300" cy="584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tube03_ip.png"/>
          <p:cNvPicPr/>
          <p:nvPr/>
        </p:nvPicPr>
        <p:blipFill>
          <a:blip r:embed="rId2">
            <a:extLst/>
          </a:blip>
          <a:srcRect r="49156"/>
          <a:stretch>
            <a:fillRect/>
          </a:stretch>
        </p:blipFill>
        <p:spPr>
          <a:xfrm>
            <a:off x="11480800" y="3073400"/>
            <a:ext cx="1530350" cy="4521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tube06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20503" y="5391546"/>
            <a:ext cx="3359547" cy="4374754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atom_small_ip.png"/>
          <p:cNvPicPr/>
          <p:nvPr/>
        </p:nvPicPr>
        <p:blipFill>
          <a:blip r:embed="rId3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 - 2 Column,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Shape 70"/>
          <p:cNvSpPr>
            <a:spLocks noGrp="1"/>
          </p:cNvSpPr>
          <p:nvPr>
            <p:ph type="body" idx="1"/>
          </p:nvPr>
        </p:nvSpPr>
        <p:spPr>
          <a:xfrm>
            <a:off x="1524000" y="381000"/>
            <a:ext cx="10160000" cy="4826000"/>
          </a:xfrm>
          <a:prstGeom prst="rect">
            <a:avLst/>
          </a:prstGeom>
        </p:spPr>
        <p:txBody>
          <a:bodyPr lIns="0" tIns="0" rIns="0" bIns="0" numCol="2" spcCol="508000" anchor="t"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0" tIns="0" rIns="0" bIns="0" numCol="2" spcCol="508000" anchor="t"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1524000" y="381000"/>
            <a:ext cx="10160000" cy="8128000"/>
          </a:xfrm>
          <a:prstGeom prst="rect">
            <a:avLst/>
          </a:prstGeom>
        </p:spPr>
        <p:txBody>
          <a:bodyPr/>
          <a:lstStyle>
            <a:lvl1pPr>
              <a:spcBef>
                <a:spcPts val="4800"/>
              </a:spcBef>
              <a:defRPr sz="3200"/>
            </a:lvl1pPr>
            <a:lvl2pPr>
              <a:spcBef>
                <a:spcPts val="4800"/>
              </a:spcBef>
              <a:defRPr sz="3200"/>
            </a:lvl2pPr>
            <a:lvl3pPr>
              <a:spcBef>
                <a:spcPts val="4800"/>
              </a:spcBef>
              <a:defRPr sz="3200"/>
            </a:lvl3pPr>
            <a:lvl4pPr>
              <a:spcBef>
                <a:spcPts val="4800"/>
              </a:spcBef>
              <a:defRPr sz="3200"/>
            </a:lvl4pPr>
            <a:lvl5pPr>
              <a:spcBef>
                <a:spcPts val="4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49500" y="30734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tube01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0200" y="1422400"/>
            <a:ext cx="3175000" cy="7569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tube02_ip.png"/>
          <p:cNvPicPr/>
          <p:nvPr/>
        </p:nvPicPr>
        <p:blipFill>
          <a:blip r:embed="rId4">
            <a:alphaModFix amt="80000"/>
            <a:extLst/>
          </a:blip>
          <a:stretch>
            <a:fillRect/>
          </a:stretch>
        </p:blipFill>
        <p:spPr>
          <a:xfrm>
            <a:off x="3784600" y="3162300"/>
            <a:ext cx="5067300" cy="5842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7239000" y="647700"/>
            <a:ext cx="5080000" cy="3975100"/>
          </a:xfrm>
          <a:prstGeom prst="rect">
            <a:avLst/>
          </a:prstGeom>
        </p:spPr>
        <p:txBody>
          <a:bodyPr/>
          <a:lstStyle>
            <a:lvl1pPr algn="r"/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dish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01700" y="1295400"/>
            <a:ext cx="5854700" cy="6921500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7239000" y="2082800"/>
            <a:ext cx="5080000" cy="4699000"/>
          </a:xfrm>
          <a:prstGeom prst="rect">
            <a:avLst/>
          </a:prstGeom>
        </p:spPr>
        <p:txBody>
          <a:bodyPr/>
          <a:lstStyle>
            <a:lvl1pPr algn="r"/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tube04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701" y="2012949"/>
            <a:ext cx="2082008" cy="6451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tube05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 rot="21600000">
            <a:off x="11123215" y="2014537"/>
            <a:ext cx="1906986" cy="6551614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tube03_ip.png"/>
          <p:cNvPicPr/>
          <p:nvPr/>
        </p:nvPicPr>
        <p:blipFill>
          <a:blip r:embed="rId2">
            <a:extLst/>
          </a:blip>
          <a:srcRect r="49156"/>
          <a:stretch>
            <a:fillRect/>
          </a:stretch>
        </p:blipFill>
        <p:spPr>
          <a:xfrm>
            <a:off x="11480800" y="3073400"/>
            <a:ext cx="153035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" name="atom_small_ip.png"/>
          <p:cNvPicPr/>
          <p:nvPr/>
        </p:nvPicPr>
        <p:blipFill>
          <a:blip r:embed="rId3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524000" y="1778000"/>
            <a:ext cx="5867400" cy="2794000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70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524000" y="4711700"/>
            <a:ext cx="5867400" cy="3810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FontTx/>
              <a:buNone/>
              <a:defRPr sz="3400"/>
            </a:lvl1pPr>
            <a:lvl2pPr marL="0" indent="0" algn="ctr">
              <a:spcBef>
                <a:spcPts val="0"/>
              </a:spcBef>
              <a:buSzTx/>
              <a:buFontTx/>
              <a:buNone/>
              <a:defRPr sz="3400"/>
            </a:lvl2pPr>
            <a:lvl3pPr marL="0" indent="0" algn="ctr">
              <a:spcBef>
                <a:spcPts val="0"/>
              </a:spcBef>
              <a:buSzTx/>
              <a:buFontTx/>
              <a:buNone/>
              <a:defRPr sz="3400"/>
            </a:lvl3pPr>
            <a:lvl4pPr marL="0" indent="0" algn="ctr">
              <a:spcBef>
                <a:spcPts val="0"/>
              </a:spcBef>
              <a:buSzTx/>
              <a:buFontTx/>
              <a:buNone/>
              <a:defRPr sz="3400"/>
            </a:lvl4pPr>
            <a:lvl5pPr marL="0" indent="0" algn="ctr">
              <a:spcBef>
                <a:spcPts val="0"/>
              </a:spcBef>
              <a:buSzTx/>
              <a:buFontTx/>
              <a:buNone/>
              <a:defRPr sz="34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tube03_ip.png"/>
          <p:cNvPicPr/>
          <p:nvPr/>
        </p:nvPicPr>
        <p:blipFill>
          <a:blip r:embed="rId2">
            <a:extLst/>
          </a:blip>
          <a:srcRect r="49156"/>
          <a:stretch>
            <a:fillRect/>
          </a:stretch>
        </p:blipFill>
        <p:spPr>
          <a:xfrm flipH="1">
            <a:off x="6350" y="3073400"/>
            <a:ext cx="153035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atom_small_ip.png"/>
          <p:cNvPicPr/>
          <p:nvPr/>
        </p:nvPicPr>
        <p:blipFill>
          <a:blip r:embed="rId3">
            <a:extLst/>
          </a:blip>
          <a:srcRect l="1190" r="1984" b="23593"/>
          <a:stretch>
            <a:fillRect/>
          </a:stretch>
        </p:blipFill>
        <p:spPr>
          <a:xfrm flipH="1">
            <a:off x="10668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xfrm>
            <a:off x="5791200" y="1778000"/>
            <a:ext cx="5867400" cy="2794000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70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41" name="Shape 41"/>
          <p:cNvSpPr>
            <a:spLocks noGrp="1"/>
          </p:cNvSpPr>
          <p:nvPr>
            <p:ph type="body" idx="1"/>
          </p:nvPr>
        </p:nvSpPr>
        <p:spPr>
          <a:xfrm>
            <a:off x="5791200" y="4711700"/>
            <a:ext cx="5867400" cy="3810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FontTx/>
              <a:buNone/>
              <a:defRPr sz="3400"/>
            </a:lvl1pPr>
            <a:lvl2pPr marL="0" indent="0" algn="ctr">
              <a:spcBef>
                <a:spcPts val="0"/>
              </a:spcBef>
              <a:buSzTx/>
              <a:buFontTx/>
              <a:buNone/>
              <a:defRPr sz="3400"/>
            </a:lvl2pPr>
            <a:lvl3pPr marL="0" indent="0" algn="ctr">
              <a:spcBef>
                <a:spcPts val="0"/>
              </a:spcBef>
              <a:buSzTx/>
              <a:buFontTx/>
              <a:buNone/>
              <a:defRPr sz="3400"/>
            </a:lvl3pPr>
            <a:lvl4pPr marL="0" indent="0" algn="ctr">
              <a:spcBef>
                <a:spcPts val="0"/>
              </a:spcBef>
              <a:buSzTx/>
              <a:buFontTx/>
              <a:buNone/>
              <a:defRPr sz="3400"/>
            </a:lvl4pPr>
            <a:lvl5pPr marL="0" indent="0" algn="ctr">
              <a:spcBef>
                <a:spcPts val="0"/>
              </a:spcBef>
              <a:buSzTx/>
              <a:buFontTx/>
              <a:buNone/>
              <a:defRPr sz="34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ube01_ip.png"/>
          <p:cNvPicPr/>
          <p:nvPr/>
        </p:nvPicPr>
        <p:blipFill>
          <a:blip r:embed="rId20">
            <a:extLst/>
          </a:blip>
          <a:stretch>
            <a:fillRect/>
          </a:stretch>
        </p:blipFill>
        <p:spPr>
          <a:xfrm rot="1">
            <a:off x="11112499" y="1308100"/>
            <a:ext cx="1892301" cy="774898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524000" y="381000"/>
            <a:ext cx="101600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1524000" y="2794000"/>
            <a:ext cx="101600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</p:sldLayoutIdLst>
  <p:transition spd="med"/>
  <p:txStyles>
    <p:titleStyle>
      <a:lvl1pPr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1pPr>
      <a:lvl2pPr indent="2286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2pPr>
      <a:lvl3pPr indent="4572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3pPr>
      <a:lvl4pPr indent="6858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4pPr>
      <a:lvl5pPr indent="9144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5pPr>
      <a:lvl6pPr indent="11430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6pPr>
      <a:lvl7pPr indent="13716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7pPr>
      <a:lvl8pPr indent="16002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8pPr>
      <a:lvl9pPr indent="18288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9pPr>
    </p:titleStyle>
    <p:bodyStyle>
      <a:lvl1pPr marL="10795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1pPr>
      <a:lvl2pPr marL="15240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2pPr>
      <a:lvl3pPr marL="19685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3pPr>
      <a:lvl4pPr marL="24130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4pPr>
      <a:lvl5pPr marL="28575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5pPr>
      <a:lvl6pPr marL="32131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6pPr>
      <a:lvl7pPr marL="35687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7pPr>
      <a:lvl8pPr marL="39243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8pPr>
      <a:lvl9pPr marL="42799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9280" y="0"/>
            <a:ext cx="11907520" cy="9560560"/>
          </a:xfrm>
        </p:spPr>
        <p:txBody>
          <a:bodyPr numCol="1"/>
          <a:lstStyle/>
          <a:p>
            <a:pPr marL="317500" indent="0">
              <a:buNone/>
            </a:pPr>
            <a:r>
              <a:rPr lang="en-US" sz="6600" dirty="0" smtClean="0"/>
              <a:t>Marche / </a:t>
            </a:r>
            <a:r>
              <a:rPr lang="en-US" sz="6600" dirty="0" err="1" smtClean="0"/>
              <a:t>Marchez</a:t>
            </a:r>
            <a:r>
              <a:rPr lang="en-US" sz="6600" dirty="0"/>
              <a:t/>
            </a:r>
            <a:br>
              <a:rPr lang="en-US" sz="6600" dirty="0"/>
            </a:br>
            <a:r>
              <a:rPr lang="en-US" sz="6600" dirty="0" smtClean="0"/>
              <a:t>         </a:t>
            </a:r>
            <a:r>
              <a:rPr lang="en-US" sz="6600" i="1" dirty="0" smtClean="0">
                <a:solidFill>
                  <a:schemeClr val="accent3">
                    <a:lumMod val="75000"/>
                  </a:schemeClr>
                </a:solidFill>
              </a:rPr>
              <a:t>(walk)</a:t>
            </a:r>
          </a:p>
          <a:p>
            <a:pPr marL="317500" indent="0">
              <a:buNone/>
            </a:pPr>
            <a:r>
              <a:rPr lang="en-US" sz="6600" dirty="0" err="1" smtClean="0"/>
              <a:t>Cours</a:t>
            </a:r>
            <a:r>
              <a:rPr lang="en-US" sz="6600" dirty="0" smtClean="0"/>
              <a:t> / </a:t>
            </a:r>
            <a:r>
              <a:rPr lang="en-US" sz="6600" dirty="0" err="1" smtClean="0"/>
              <a:t>Courez</a:t>
            </a:r>
            <a:r>
              <a:rPr lang="en-US" sz="6600" dirty="0"/>
              <a:t/>
            </a:r>
            <a:br>
              <a:rPr lang="en-US" sz="6600" dirty="0"/>
            </a:br>
            <a:r>
              <a:rPr lang="en-US" sz="6600" i="1" dirty="0" smtClean="0">
                <a:solidFill>
                  <a:schemeClr val="accent3">
                    <a:lumMod val="75000"/>
                  </a:schemeClr>
                </a:solidFill>
              </a:rPr>
              <a:t>         (run)</a:t>
            </a:r>
          </a:p>
          <a:p>
            <a:pPr marL="317500" indent="0">
              <a:buNone/>
            </a:pPr>
            <a:r>
              <a:rPr lang="en-US" sz="6600" dirty="0" smtClean="0"/>
              <a:t>Sur place						</a:t>
            </a:r>
            <a:r>
              <a:rPr lang="en-US" sz="6600" dirty="0" err="1" smtClean="0"/>
              <a:t>Vers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6600" i="1" dirty="0" smtClean="0">
                <a:solidFill>
                  <a:schemeClr val="accent3">
                    <a:lumMod val="75000"/>
                  </a:schemeClr>
                </a:solidFill>
              </a:rPr>
              <a:t>(in place)							(towards)</a:t>
            </a:r>
          </a:p>
          <a:p>
            <a:pPr marL="317500" indent="0">
              <a:buNone/>
            </a:pPr>
            <a:r>
              <a:rPr lang="en-US" sz="6600" dirty="0" err="1" smtClean="0"/>
              <a:t>Comme</a:t>
            </a:r>
            <a:r>
              <a:rPr lang="en-US" sz="6600" dirty="0"/>
              <a:t/>
            </a:r>
            <a:br>
              <a:rPr lang="en-US" sz="6600" dirty="0"/>
            </a:br>
            <a:r>
              <a:rPr lang="en-US" sz="6600" i="1" dirty="0" smtClean="0">
                <a:solidFill>
                  <a:schemeClr val="accent3">
                    <a:lumMod val="75000"/>
                  </a:schemeClr>
                </a:solidFill>
              </a:rPr>
              <a:t>(like)</a:t>
            </a:r>
          </a:p>
        </p:txBody>
      </p:sp>
    </p:spTree>
    <p:extLst>
      <p:ext uri="{BB962C8B-B14F-4D97-AF65-F5344CB8AC3E}">
        <p14:creationId xmlns:p14="http://schemas.microsoft.com/office/powerpoint/2010/main" val="315600568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43840" y="0"/>
            <a:ext cx="14041120" cy="98958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9595" y="1736767"/>
            <a:ext cx="10468951" cy="4165243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latinLnBrk="1" hangingPunct="0"/>
            <a:r>
              <a:rPr lang="fr-FR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Préparez et présenter une histoire avec le vocabulaire au tableau.</a:t>
            </a:r>
          </a:p>
          <a:p>
            <a:pPr algn="l" rtl="0" latinLnBrk="1" hangingPunct="0"/>
            <a:r>
              <a:rPr lang="fr-FR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                   </a:t>
            </a:r>
            <a:endParaRPr lang="fr-FR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://images.clipartpanda.com/tarzan-clip-art-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71980" y="4023972"/>
            <a:ext cx="2125300" cy="539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25111" y="4735447"/>
            <a:ext cx="1946146" cy="50327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5119" y="655440"/>
            <a:ext cx="12409511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Présente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une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autre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histoire</a:t>
            </a:r>
            <a:endParaRPr kumimoji="0" lang="en-US" sz="42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14853110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3004800" cy="2286000"/>
          </a:xfrm>
        </p:spPr>
        <p:txBody>
          <a:bodyPr/>
          <a:lstStyle/>
          <a:p>
            <a:r>
              <a:rPr lang="en-US" sz="6600" dirty="0" err="1" smtClean="0"/>
              <a:t>Quels</a:t>
            </a:r>
            <a:r>
              <a:rPr lang="en-US" sz="6600" dirty="0" smtClean="0"/>
              <a:t> </a:t>
            </a:r>
            <a:r>
              <a:rPr lang="en-US" sz="6600" dirty="0" err="1" smtClean="0"/>
              <a:t>cours</a:t>
            </a:r>
            <a:r>
              <a:rPr lang="en-US" sz="6600" dirty="0" smtClean="0"/>
              <a:t> </a:t>
            </a:r>
            <a:r>
              <a:rPr lang="en-US" sz="6600" dirty="0" err="1" smtClean="0"/>
              <a:t>est-ce</a:t>
            </a:r>
            <a:r>
              <a:rPr lang="en-US" sz="6600" dirty="0" smtClean="0"/>
              <a:t> que </a:t>
            </a:r>
            <a:r>
              <a:rPr lang="en-US" sz="6600" dirty="0" err="1" smtClean="0"/>
              <a:t>tu</a:t>
            </a:r>
            <a:r>
              <a:rPr lang="en-US" sz="6600" dirty="0" smtClean="0"/>
              <a:t> vas </a:t>
            </a:r>
            <a:r>
              <a:rPr lang="en-US" sz="6600" dirty="0" err="1" smtClean="0"/>
              <a:t>suivre</a:t>
            </a:r>
            <a:r>
              <a:rPr lang="en-US" sz="6600" dirty="0" smtClean="0"/>
              <a:t> </a:t>
            </a:r>
            <a:r>
              <a:rPr lang="en-US" sz="6600" dirty="0" err="1" smtClean="0"/>
              <a:t>l’année</a:t>
            </a:r>
            <a:r>
              <a:rPr lang="en-US" sz="6600" dirty="0" smtClean="0"/>
              <a:t> </a:t>
            </a:r>
            <a:r>
              <a:rPr lang="en-US" sz="6600" dirty="0" err="1" smtClean="0"/>
              <a:t>prochaine</a:t>
            </a:r>
            <a:r>
              <a:rPr lang="en-US" sz="6600" dirty="0" smtClean="0"/>
              <a:t>?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8320" y="4937760"/>
            <a:ext cx="12171680" cy="4704080"/>
          </a:xfrm>
        </p:spPr>
        <p:txBody>
          <a:bodyPr numCol="2"/>
          <a:lstStyle/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Science (biologie, physique, chimie)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Anglais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Histoire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Langue </a:t>
            </a:r>
            <a:r>
              <a:rPr lang="fr-FR" sz="4000" i="1" dirty="0" smtClean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fr-FR" sz="4000" i="1" dirty="0" err="1" smtClean="0">
                <a:solidFill>
                  <a:schemeClr val="accent3">
                    <a:lumMod val="75000"/>
                  </a:schemeClr>
                </a:solidFill>
              </a:rPr>
              <a:t>language</a:t>
            </a:r>
            <a:r>
              <a:rPr lang="fr-FR" sz="4000" i="1" dirty="0" smtClean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Mathématiques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Art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Musique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Informatique </a:t>
            </a:r>
            <a:r>
              <a:rPr lang="fr-FR" sz="4000" i="1" dirty="0" smtClean="0">
                <a:solidFill>
                  <a:schemeClr val="accent3">
                    <a:lumMod val="75000"/>
                  </a:schemeClr>
                </a:solidFill>
              </a:rPr>
              <a:t>(computer science)</a:t>
            </a:r>
            <a:endParaRPr lang="fr-FR" sz="40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1760" y="985520"/>
            <a:ext cx="13004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1pPr>
            <a:lvl2pPr indent="2286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2pPr>
            <a:lvl3pPr indent="4572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3pPr>
            <a:lvl4pPr indent="6858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4pPr>
            <a:lvl5pPr indent="9144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5pPr>
            <a:lvl6pPr indent="11430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6pPr>
            <a:lvl7pPr indent="13716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7pPr>
            <a:lvl8pPr indent="16002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8pPr>
            <a:lvl9pPr indent="18288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lang="en-US" sz="4800" i="1" dirty="0" smtClean="0">
                <a:solidFill>
                  <a:schemeClr val="accent3">
                    <a:lumMod val="75000"/>
                  </a:schemeClr>
                </a:solidFill>
              </a:rPr>
              <a:t>(next year)</a:t>
            </a:r>
            <a:endParaRPr lang="en-US" sz="48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7040" y="2537897"/>
            <a:ext cx="12334240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rtl="0" latinLnBrk="1" hangingPunct="0"/>
            <a:r>
              <a:rPr lang="fr-FR" sz="7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vais </a:t>
            </a:r>
            <a:r>
              <a:rPr lang="fr-FR" sz="7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je ne vais pas</a:t>
            </a:r>
          </a:p>
          <a:p>
            <a:pPr rtl="0" latinLnBrk="1" hangingPunct="0"/>
            <a:r>
              <a:rPr lang="fr-FR" sz="7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suivre </a:t>
            </a:r>
            <a:r>
              <a:rPr lang="fr-FR" sz="7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cours de… </a:t>
            </a:r>
          </a:p>
        </p:txBody>
      </p:sp>
    </p:spTree>
    <p:extLst>
      <p:ext uri="{BB962C8B-B14F-4D97-AF65-F5344CB8AC3E}">
        <p14:creationId xmlns:p14="http://schemas.microsoft.com/office/powerpoint/2010/main" val="8122560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53440"/>
            <a:ext cx="13004800" cy="2286000"/>
          </a:xfrm>
        </p:spPr>
        <p:txBody>
          <a:bodyPr/>
          <a:lstStyle/>
          <a:p>
            <a:r>
              <a:rPr lang="fr-FR" sz="4800" dirty="0" smtClean="0"/>
              <a:t>If </a:t>
            </a:r>
            <a:r>
              <a:rPr lang="fr-FR" sz="4800" dirty="0" err="1" smtClean="0"/>
              <a:t>you</a:t>
            </a:r>
            <a:r>
              <a:rPr lang="fr-FR" sz="4800" dirty="0" smtClean="0"/>
              <a:t> </a:t>
            </a:r>
            <a:r>
              <a:rPr lang="fr-FR" sz="4800" dirty="0" err="1" smtClean="0"/>
              <a:t>had</a:t>
            </a:r>
            <a:r>
              <a:rPr lang="fr-FR" sz="4800" dirty="0" smtClean="0"/>
              <a:t> </a:t>
            </a:r>
            <a:r>
              <a:rPr lang="fr-FR" sz="4800" dirty="0" err="1" smtClean="0"/>
              <a:t>complete</a:t>
            </a:r>
            <a:r>
              <a:rPr lang="fr-FR" sz="4800" dirty="0" smtClean="0"/>
              <a:t> control over </a:t>
            </a:r>
            <a:r>
              <a:rPr lang="fr-FR" sz="4800" dirty="0" err="1" smtClean="0"/>
              <a:t>your</a:t>
            </a:r>
            <a:r>
              <a:rPr lang="fr-FR" sz="4800" dirty="0" smtClean="0"/>
              <a:t> </a:t>
            </a:r>
            <a:r>
              <a:rPr lang="fr-FR" sz="4800" dirty="0" err="1" smtClean="0"/>
              <a:t>schedule</a:t>
            </a:r>
            <a:r>
              <a:rPr lang="fr-FR" sz="4800" dirty="0" smtClean="0"/>
              <a:t>, </a:t>
            </a:r>
            <a:r>
              <a:rPr lang="fr-FR" sz="4800" dirty="0" err="1" smtClean="0"/>
              <a:t>what</a:t>
            </a:r>
            <a:r>
              <a:rPr lang="fr-FR" sz="4800" dirty="0" smtClean="0"/>
              <a:t> </a:t>
            </a:r>
            <a:r>
              <a:rPr lang="fr-FR" sz="4800" dirty="0" err="1" smtClean="0"/>
              <a:t>would</a:t>
            </a:r>
            <a:r>
              <a:rPr lang="fr-FR" sz="4800" dirty="0" smtClean="0"/>
              <a:t> </a:t>
            </a:r>
            <a:r>
              <a:rPr lang="fr-FR" sz="4800" dirty="0" err="1" smtClean="0"/>
              <a:t>you</a:t>
            </a:r>
            <a:r>
              <a:rPr lang="fr-FR" sz="4800" dirty="0" smtClean="0"/>
              <a:t> </a:t>
            </a:r>
            <a:r>
              <a:rPr lang="fr-FR" sz="4800" dirty="0" err="1" smtClean="0"/>
              <a:t>choose</a:t>
            </a:r>
            <a:r>
              <a:rPr lang="fr-FR" sz="4800" dirty="0" smtClean="0"/>
              <a:t> to </a:t>
            </a:r>
            <a:r>
              <a:rPr lang="fr-FR" sz="4800" dirty="0" err="1" smtClean="0"/>
              <a:t>study</a:t>
            </a:r>
            <a:r>
              <a:rPr lang="fr-FR" sz="4800" dirty="0" smtClean="0"/>
              <a:t>?</a:t>
            </a:r>
            <a:br>
              <a:rPr lang="fr-FR" sz="4800" dirty="0" smtClean="0"/>
            </a:br>
            <a:r>
              <a:rPr lang="fr-FR" sz="4800" dirty="0" smtClean="0"/>
              <a:t>Write me a short note </a:t>
            </a:r>
            <a:r>
              <a:rPr lang="fr-FR" sz="4800" dirty="0" err="1" smtClean="0"/>
              <a:t>saying</a:t>
            </a:r>
            <a:r>
              <a:rPr lang="fr-FR" sz="4800" dirty="0" smtClean="0"/>
              <a:t> </a:t>
            </a:r>
            <a:r>
              <a:rPr lang="fr-FR" sz="4800" dirty="0" err="1" smtClean="0"/>
              <a:t>what</a:t>
            </a:r>
            <a:r>
              <a:rPr lang="fr-FR" sz="4800" dirty="0" smtClean="0"/>
              <a:t> </a:t>
            </a:r>
            <a:r>
              <a:rPr lang="fr-FR" sz="4800" dirty="0" err="1" smtClean="0"/>
              <a:t>you</a:t>
            </a:r>
            <a:r>
              <a:rPr lang="fr-FR" sz="4800" dirty="0" smtClean="0"/>
              <a:t> </a:t>
            </a:r>
            <a:r>
              <a:rPr lang="fr-FR" sz="4800" dirty="0" err="1" smtClean="0"/>
              <a:t>want</a:t>
            </a:r>
            <a:r>
              <a:rPr lang="fr-FR" sz="4800" dirty="0" smtClean="0"/>
              <a:t> and do not </a:t>
            </a:r>
            <a:r>
              <a:rPr lang="fr-FR" sz="4800" dirty="0" err="1" smtClean="0"/>
              <a:t>want</a:t>
            </a:r>
            <a:r>
              <a:rPr lang="fr-FR" sz="4800" dirty="0" smtClean="0"/>
              <a:t> to </a:t>
            </a:r>
            <a:r>
              <a:rPr lang="fr-FR" sz="4800" dirty="0" err="1" smtClean="0"/>
              <a:t>study</a:t>
            </a:r>
            <a:r>
              <a:rPr lang="fr-FR" sz="4800" dirty="0" smtClean="0"/>
              <a:t>.  </a:t>
            </a:r>
            <a:r>
              <a:rPr lang="fr-FR" sz="4800" dirty="0" err="1" smtClean="0"/>
              <a:t>Include</a:t>
            </a:r>
            <a:r>
              <a:rPr lang="fr-FR" sz="4800" dirty="0" smtClean="0"/>
              <a:t> all the classes </a:t>
            </a:r>
            <a:r>
              <a:rPr lang="fr-FR" sz="4800" dirty="0" err="1" smtClean="0"/>
              <a:t>listed</a:t>
            </a:r>
            <a:r>
              <a:rPr lang="fr-FR" sz="4800" dirty="0" smtClean="0"/>
              <a:t> on </a:t>
            </a:r>
            <a:r>
              <a:rPr lang="fr-FR" sz="4800" dirty="0" err="1" smtClean="0"/>
              <a:t>your</a:t>
            </a:r>
            <a:r>
              <a:rPr lang="fr-FR" sz="4800" dirty="0" smtClean="0"/>
              <a:t> </a:t>
            </a:r>
            <a:r>
              <a:rPr lang="fr-FR" sz="4800" dirty="0" err="1" smtClean="0"/>
              <a:t>handout</a:t>
            </a:r>
            <a:r>
              <a:rPr lang="fr-FR" sz="4800" dirty="0" smtClean="0"/>
              <a:t>. </a:t>
            </a:r>
            <a:endParaRPr lang="fr-FR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4521200"/>
            <a:ext cx="13004800" cy="3119120"/>
          </a:xfrm>
        </p:spPr>
        <p:txBody>
          <a:bodyPr numCol="1"/>
          <a:lstStyle/>
          <a:p>
            <a:pPr marL="317500" indent="0" algn="ctr">
              <a:buNone/>
            </a:pPr>
            <a:r>
              <a:rPr lang="fr-FR" sz="80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veux / je ne veux pas </a:t>
            </a:r>
          </a:p>
          <a:p>
            <a:pPr marL="317500" indent="0" algn="ctr">
              <a:buNone/>
            </a:pPr>
            <a:r>
              <a:rPr lang="fr-FR" sz="80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suivre un cours de… </a:t>
            </a:r>
          </a:p>
        </p:txBody>
      </p:sp>
    </p:spTree>
    <p:extLst>
      <p:ext uri="{BB962C8B-B14F-4D97-AF65-F5344CB8AC3E}">
        <p14:creationId xmlns:p14="http://schemas.microsoft.com/office/powerpoint/2010/main" val="23959051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7404" y="0"/>
            <a:ext cx="13786008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159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6169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5730544" y="4707466"/>
            <a:ext cx="6032501" cy="685801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600" b="1" dirty="0" err="1">
                <a:solidFill>
                  <a:srgbClr val="3166B3"/>
                </a:solidFill>
              </a:rPr>
              <a:t>Une</a:t>
            </a:r>
            <a:r>
              <a:rPr sz="3600" b="1" dirty="0">
                <a:solidFill>
                  <a:srgbClr val="3166B3"/>
                </a:solidFill>
              </a:rPr>
              <a:t> </a:t>
            </a:r>
            <a:r>
              <a:rPr sz="3600" b="1" dirty="0" err="1">
                <a:solidFill>
                  <a:srgbClr val="3166B3"/>
                </a:solidFill>
              </a:rPr>
              <a:t>expérience</a:t>
            </a:r>
            <a:r>
              <a:rPr sz="3600" b="1" dirty="0">
                <a:solidFill>
                  <a:srgbClr val="3166B3"/>
                </a:solidFill>
              </a:rPr>
              <a:t> </a:t>
            </a:r>
            <a:r>
              <a:rPr sz="3600" b="1" dirty="0" err="1">
                <a:solidFill>
                  <a:srgbClr val="3166B3"/>
                </a:solidFill>
              </a:rPr>
              <a:t>ratée</a:t>
            </a:r>
            <a:endParaRPr sz="3600" b="1" dirty="0">
              <a:solidFill>
                <a:srgbClr val="3166B3"/>
              </a:solidFill>
            </a:endParaRPr>
          </a:p>
        </p:txBody>
      </p:sp>
      <p:sp>
        <p:nvSpPr>
          <p:cNvPr id="76" name="Shape 76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Copyright © 2015 Martina </a:t>
            </a:r>
            <a:r>
              <a:rPr sz="1000" dirty="0" err="1">
                <a:latin typeface="Avenir Book"/>
                <a:ea typeface="Avenir Book"/>
                <a:cs typeface="Avenir Book"/>
                <a:sym typeface="Avenir Book"/>
              </a:rPr>
              <a:t>Bex</a:t>
            </a: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1000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7038" t="35833" r="33445" b="47500"/>
          <a:stretch/>
        </p:blipFill>
        <p:spPr>
          <a:xfrm>
            <a:off x="5707888" y="2052320"/>
            <a:ext cx="7296912" cy="231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208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685800" y="702733"/>
            <a:ext cx="11510434" cy="4806951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747183" y="829946"/>
            <a:ext cx="11510434" cy="4368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/>
            </a:pPr>
            <a:r>
              <a:rPr sz="4200" dirty="0"/>
              <a:t>Un </a:t>
            </a:r>
            <a:r>
              <a:rPr sz="4200" dirty="0" err="1"/>
              <a:t>samedi</a:t>
            </a:r>
            <a:r>
              <a:rPr sz="4200" dirty="0"/>
              <a:t>, </a:t>
            </a:r>
            <a:r>
              <a:rPr lang="en-US" sz="4200" dirty="0" smtClean="0"/>
              <a:t>mon </a:t>
            </a:r>
            <a:r>
              <a:rPr lang="en-US" sz="4200" dirty="0" err="1" smtClean="0"/>
              <a:t>ami</a:t>
            </a:r>
            <a:r>
              <a:rPr lang="en-US" sz="4200" dirty="0" smtClean="0"/>
              <a:t> </a:t>
            </a:r>
            <a:r>
              <a:rPr sz="4200" dirty="0" err="1" smtClean="0"/>
              <a:t>marche</a:t>
            </a:r>
            <a:r>
              <a:rPr sz="4200" dirty="0" smtClean="0"/>
              <a:t> </a:t>
            </a:r>
            <a:r>
              <a:rPr sz="4200" dirty="0"/>
              <a:t>à </a:t>
            </a:r>
            <a:r>
              <a:rPr sz="4200" dirty="0" err="1"/>
              <a:t>l’école</a:t>
            </a:r>
            <a:r>
              <a:rPr sz="4200" dirty="0"/>
              <a:t>. Il </a:t>
            </a:r>
            <a:r>
              <a:rPr sz="4200" dirty="0" err="1"/>
              <a:t>marche</a:t>
            </a:r>
            <a:r>
              <a:rPr sz="4200" dirty="0"/>
              <a:t> à </a:t>
            </a:r>
            <a:r>
              <a:rPr sz="4200" dirty="0" err="1"/>
              <a:t>l’école</a:t>
            </a:r>
            <a:r>
              <a:rPr sz="4200" dirty="0"/>
              <a:t> </a:t>
            </a:r>
            <a:r>
              <a:rPr sz="4200" dirty="0" err="1"/>
              <a:t>parce</a:t>
            </a:r>
            <a:r>
              <a:rPr sz="4200" dirty="0"/>
              <a:t> </a:t>
            </a:r>
            <a:r>
              <a:rPr sz="4200" dirty="0" err="1"/>
              <a:t>qu’il</a:t>
            </a:r>
            <a:r>
              <a:rPr sz="4200" dirty="0"/>
              <a:t> </a:t>
            </a:r>
            <a:r>
              <a:rPr sz="4200" dirty="0" err="1"/>
              <a:t>va</a:t>
            </a:r>
            <a:r>
              <a:rPr sz="4200" dirty="0"/>
              <a:t> </a:t>
            </a:r>
            <a:r>
              <a:rPr sz="4200" dirty="0" err="1"/>
              <a:t>suivre</a:t>
            </a:r>
            <a:r>
              <a:rPr sz="4200" dirty="0"/>
              <a:t> un </a:t>
            </a:r>
            <a:r>
              <a:rPr sz="4200" dirty="0" err="1"/>
              <a:t>cours</a:t>
            </a:r>
            <a:r>
              <a:rPr sz="4200" dirty="0"/>
              <a:t> </a:t>
            </a:r>
            <a:r>
              <a:rPr sz="4200" dirty="0" err="1"/>
              <a:t>spécial</a:t>
            </a:r>
            <a:r>
              <a:rPr sz="4200" dirty="0"/>
              <a:t>. Il </a:t>
            </a:r>
            <a:r>
              <a:rPr sz="4200" dirty="0" err="1"/>
              <a:t>va</a:t>
            </a:r>
            <a:r>
              <a:rPr sz="4200" dirty="0"/>
              <a:t> </a:t>
            </a:r>
            <a:r>
              <a:rPr sz="4200" dirty="0" err="1"/>
              <a:t>suivre</a:t>
            </a:r>
            <a:r>
              <a:rPr sz="4200" dirty="0"/>
              <a:t> un </a:t>
            </a:r>
            <a:r>
              <a:rPr sz="4200" dirty="0" err="1"/>
              <a:t>cours</a:t>
            </a:r>
            <a:r>
              <a:rPr sz="4200" dirty="0"/>
              <a:t> de science et </a:t>
            </a:r>
            <a:r>
              <a:rPr sz="4200" dirty="0" err="1"/>
              <a:t>il</a:t>
            </a:r>
            <a:r>
              <a:rPr sz="4200" dirty="0"/>
              <a:t> </a:t>
            </a:r>
            <a:r>
              <a:rPr sz="4200" dirty="0" err="1"/>
              <a:t>va</a:t>
            </a:r>
            <a:r>
              <a:rPr sz="4200" dirty="0"/>
              <a:t> faire </a:t>
            </a:r>
            <a:r>
              <a:rPr sz="4200" dirty="0" err="1"/>
              <a:t>une</a:t>
            </a:r>
            <a:r>
              <a:rPr sz="4200" dirty="0"/>
              <a:t> </a:t>
            </a:r>
            <a:r>
              <a:rPr sz="4200" dirty="0" err="1"/>
              <a:t>expérience</a:t>
            </a:r>
            <a:r>
              <a:rPr sz="4200" dirty="0"/>
              <a:t> </a:t>
            </a:r>
            <a:r>
              <a:rPr sz="4200" dirty="0" err="1"/>
              <a:t>spéciale</a:t>
            </a:r>
            <a:r>
              <a:rPr sz="4200" dirty="0"/>
              <a:t> avec son </a:t>
            </a:r>
            <a:r>
              <a:rPr sz="4200" dirty="0" err="1"/>
              <a:t>professeur</a:t>
            </a:r>
            <a:r>
              <a:rPr sz="4200" dirty="0"/>
              <a:t> de science. </a:t>
            </a:r>
            <a:r>
              <a:rPr sz="4200" dirty="0" err="1"/>
              <a:t>Trois</a:t>
            </a:r>
            <a:r>
              <a:rPr sz="4200" dirty="0"/>
              <a:t> </a:t>
            </a:r>
            <a:r>
              <a:rPr sz="4200" dirty="0" err="1"/>
              <a:t>élèves</a:t>
            </a:r>
            <a:r>
              <a:rPr sz="4200" dirty="0"/>
              <a:t> </a:t>
            </a:r>
            <a:r>
              <a:rPr sz="4200" dirty="0" err="1"/>
              <a:t>vont</a:t>
            </a:r>
            <a:r>
              <a:rPr sz="4200" dirty="0"/>
              <a:t> </a:t>
            </a:r>
            <a:r>
              <a:rPr sz="4200" dirty="0" err="1"/>
              <a:t>participer</a:t>
            </a:r>
            <a:r>
              <a:rPr sz="4200" dirty="0"/>
              <a:t> au </a:t>
            </a:r>
            <a:r>
              <a:rPr sz="4200" dirty="0" err="1"/>
              <a:t>cours</a:t>
            </a:r>
            <a:r>
              <a:rPr sz="4200" dirty="0"/>
              <a:t> </a:t>
            </a:r>
            <a:r>
              <a:rPr sz="4200" dirty="0" err="1"/>
              <a:t>spécial</a:t>
            </a:r>
            <a:r>
              <a:rPr sz="4200" dirty="0"/>
              <a:t>.</a:t>
            </a:r>
          </a:p>
        </p:txBody>
      </p:sp>
      <p:sp>
        <p:nvSpPr>
          <p:cNvPr id="81" name="Shape 81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/>
        </p:nvSpPr>
        <p:spPr>
          <a:xfrm>
            <a:off x="685800" y="702733"/>
            <a:ext cx="11510434" cy="4242396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4" name="Shape 84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85" name="Shape 85"/>
          <p:cNvSpPr/>
          <p:nvPr/>
        </p:nvSpPr>
        <p:spPr>
          <a:xfrm>
            <a:off x="747183" y="890270"/>
            <a:ext cx="11510434" cy="4010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neuf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heures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du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matin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entre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dans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l’école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ne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pas le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professeur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du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cours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ne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pas les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autres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élèves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ne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personne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1</a:t>
            </a:r>
            <a:r>
              <a:rPr sz="8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1</a:t>
            </a:r>
            <a:r>
              <a:rPr sz="800" baseline="31999" dirty="0">
                <a:latin typeface="Avenir Book"/>
                <a:ea typeface="Avenir Book"/>
                <a:cs typeface="Avenir Book"/>
                <a:sym typeface="Avenir Book"/>
              </a:rPr>
              <a:t>. 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 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nerveux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parce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qu’il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seul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et le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cours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à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neuf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heures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</a:t>
            </a:r>
          </a:p>
        </p:txBody>
      </p:sp>
      <p:sp>
        <p:nvSpPr>
          <p:cNvPr id="86" name="Shape 86"/>
          <p:cNvSpPr/>
          <p:nvPr/>
        </p:nvSpPr>
        <p:spPr>
          <a:xfrm>
            <a:off x="8722880" y="5022849"/>
            <a:ext cx="348221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1</a:t>
            </a:r>
            <a:r>
              <a:rPr sz="3000" b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personne </a:t>
            </a:r>
            <a:r>
              <a:rPr sz="3000">
                <a:latin typeface="Avenir Book"/>
                <a:ea typeface="Avenir Book"/>
                <a:cs typeface="Avenir Book"/>
                <a:sym typeface="Avenir Book"/>
              </a:rPr>
              <a:t>- no one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/>
        </p:nvSpPr>
        <p:spPr>
          <a:xfrm>
            <a:off x="685800" y="702733"/>
            <a:ext cx="11510434" cy="4631135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" name="Shape 89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90" name="Shape 90"/>
          <p:cNvSpPr/>
          <p:nvPr/>
        </p:nvSpPr>
        <p:spPr>
          <a:xfrm>
            <a:off x="747183" y="711413"/>
            <a:ext cx="11510434" cy="4368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lang="en-US"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Soudain</a:t>
            </a:r>
            <a:r>
              <a:rPr sz="42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2</a:t>
            </a:r>
            <a:r>
              <a:rPr sz="4200" baseline="31999" dirty="0" smtClean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une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3</a:t>
            </a:r>
            <a:r>
              <a:rPr sz="4200" baseline="31999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ne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reconnaît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pas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mais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c’est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évident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que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c’est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d’une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fille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court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dans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direction de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passe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 err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</a:t>
            </a:r>
            <a:r>
              <a:rPr sz="4200" dirty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salle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de science et observe que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porte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ouverte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n’y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personne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dans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salle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</a:t>
            </a:r>
          </a:p>
        </p:txBody>
      </p:sp>
      <p:sp>
        <p:nvSpPr>
          <p:cNvPr id="91" name="Shape 91"/>
          <p:cNvSpPr/>
          <p:nvPr/>
        </p:nvSpPr>
        <p:spPr>
          <a:xfrm>
            <a:off x="8477861" y="5488771"/>
            <a:ext cx="3621184" cy="570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2</a:t>
            </a:r>
            <a:r>
              <a:rPr lang="en-US" sz="30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soudain</a:t>
            </a:r>
            <a:r>
              <a:rPr sz="3000" dirty="0" smtClean="0">
                <a:latin typeface="Avenir Book"/>
                <a:ea typeface="Avenir Book"/>
                <a:cs typeface="Avenir Book"/>
                <a:sym typeface="Avenir Book"/>
              </a:rPr>
              <a:t>-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suddenly</a:t>
            </a:r>
          </a:p>
        </p:txBody>
      </p:sp>
      <p:sp>
        <p:nvSpPr>
          <p:cNvPr id="92" name="Shape 92"/>
          <p:cNvSpPr/>
          <p:nvPr/>
        </p:nvSpPr>
        <p:spPr>
          <a:xfrm>
            <a:off x="8181013" y="6214665"/>
            <a:ext cx="226187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3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voix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voice</a:t>
            </a:r>
          </a:p>
        </p:txBody>
      </p:sp>
      <p:sp>
        <p:nvSpPr>
          <p:cNvPr id="7" name="Shape 97"/>
          <p:cNvSpPr/>
          <p:nvPr/>
        </p:nvSpPr>
        <p:spPr>
          <a:xfrm>
            <a:off x="8181013" y="6925255"/>
            <a:ext cx="350964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4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in front of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685800" y="702733"/>
            <a:ext cx="11510434" cy="4406372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96" name="Shape 96"/>
          <p:cNvSpPr/>
          <p:nvPr/>
        </p:nvSpPr>
        <p:spPr>
          <a:xfrm>
            <a:off x="747183" y="1365281"/>
            <a:ext cx="11510434" cy="2891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plus, «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!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!» A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cantine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l’école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fille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qui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aussi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une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horrible.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4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fille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</a:t>
            </a:r>
          </a:p>
        </p:txBody>
      </p:sp>
      <p:sp>
        <p:nvSpPr>
          <p:cNvPr id="97" name="Shape 97"/>
          <p:cNvSpPr/>
          <p:nvPr/>
        </p:nvSpPr>
        <p:spPr>
          <a:xfrm>
            <a:off x="8705947" y="4565649"/>
            <a:ext cx="350964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4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in front of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s://igcdn-photos-b-a.akamaihd.net/hphotos-ak-xfa1/t51.2885-15/11375918_867179176707081_186023743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0" y="0"/>
            <a:ext cx="11541760" cy="1154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5865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685800" y="702733"/>
            <a:ext cx="11510434" cy="4406372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01" name="Shape 101"/>
          <p:cNvSpPr/>
          <p:nvPr/>
        </p:nvSpPr>
        <p:spPr>
          <a:xfrm>
            <a:off x="747183" y="982228"/>
            <a:ext cx="11510434" cy="365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marche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vers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5</a:t>
            </a:r>
            <a:r>
              <a:rPr sz="4200" baseline="31999" dirty="0">
                <a:latin typeface="Avenir Book"/>
                <a:ea typeface="Avenir Book"/>
                <a:cs typeface="Avenir Book"/>
                <a:sym typeface="Avenir Book"/>
              </a:rPr>
              <a:t>  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</a:t>
            </a:r>
            <a:r>
              <a:rPr sz="4200" b="1" dirty="0" smtClean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«</a:t>
            </a:r>
            <a:r>
              <a:rPr lang="en-US" sz="4200" b="1" dirty="0" err="1" smtClean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Va-t’en</a:t>
            </a:r>
            <a:r>
              <a:rPr sz="4200" b="1" dirty="0" smtClean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!»</a:t>
            </a:r>
            <a:r>
              <a:rPr sz="4200" dirty="0" smtClean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court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dans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direction de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porte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l’école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disparaît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fille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se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lève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parle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avec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lui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demande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«</a:t>
            </a:r>
            <a:r>
              <a:rPr sz="4200" b="1" dirty="0" err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Qu’est-ce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 qui </a:t>
            </a:r>
            <a:r>
              <a:rPr sz="4200" b="1" dirty="0" err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s’est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 passé</a:t>
            </a:r>
            <a:r>
              <a:rPr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?»</a:t>
            </a:r>
            <a:endParaRPr sz="4200" b="1" dirty="0">
              <a:solidFill>
                <a:srgbClr val="E32400"/>
              </a:solidFill>
              <a:latin typeface="Avenir Book"/>
              <a:ea typeface="Avenir Book"/>
              <a:cs typeface="Avenir Book"/>
              <a:sym typeface="Avenir Book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9620346" y="4895849"/>
            <a:ext cx="2549907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5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vers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toward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685800" y="702733"/>
            <a:ext cx="11510434" cy="4406372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06" name="Shape 106"/>
          <p:cNvSpPr/>
          <p:nvPr/>
        </p:nvSpPr>
        <p:spPr>
          <a:xfrm>
            <a:off x="747183" y="982228"/>
            <a:ext cx="11510434" cy="365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fille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explique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«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Cette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résultat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d’une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expérience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L’expérience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a été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6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un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désastre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Le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professeur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de science </a:t>
            </a:r>
            <a:r>
              <a:rPr sz="4200" b="1" dirty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a </a:t>
            </a:r>
            <a:r>
              <a:rPr sz="4200" b="1" dirty="0" smtClean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pris</a:t>
            </a:r>
            <a:r>
              <a:rPr lang="en-US" sz="40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7</a:t>
            </a:r>
            <a:r>
              <a:rPr sz="4200" b="1" dirty="0" smtClean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un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médicament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s’est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lang="en-US" sz="4200" dirty="0" err="1" smtClean="0">
                <a:latin typeface="Avenir Book"/>
                <a:ea typeface="Avenir Book"/>
                <a:cs typeface="Avenir Book"/>
                <a:sym typeface="Avenir Book"/>
              </a:rPr>
              <a:t>transformé</a:t>
            </a:r>
            <a:r>
              <a:rPr lang="en-US" sz="4200" dirty="0" smtClean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smtClean="0">
                <a:latin typeface="Avenir Book"/>
                <a:ea typeface="Avenir Book"/>
                <a:cs typeface="Avenir Book"/>
                <a:sym typeface="Avenir Book"/>
              </a:rPr>
              <a:t>à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cette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Tu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m’as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sauvé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! Merci!» </a:t>
            </a:r>
          </a:p>
        </p:txBody>
      </p:sp>
      <p:sp>
        <p:nvSpPr>
          <p:cNvPr id="107" name="Shape 107"/>
          <p:cNvSpPr/>
          <p:nvPr/>
        </p:nvSpPr>
        <p:spPr>
          <a:xfrm>
            <a:off x="9657505" y="4647872"/>
            <a:ext cx="2317942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6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a </a:t>
            </a:r>
            <a:r>
              <a:rPr sz="3000" b="1" dirty="0" err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été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lang="en-US" sz="3000" dirty="0" smtClean="0">
                <a:latin typeface="Avenir Book"/>
                <a:ea typeface="Avenir Book"/>
                <a:cs typeface="Avenir Book"/>
                <a:sym typeface="Avenir Book"/>
              </a:rPr>
              <a:t>–</a:t>
            </a:r>
            <a:r>
              <a:rPr sz="3000" dirty="0" smtClean="0">
                <a:latin typeface="Avenir Book"/>
                <a:ea typeface="Avenir Book"/>
                <a:cs typeface="Avenir Book"/>
                <a:sym typeface="Avenir Book"/>
              </a:rPr>
              <a:t> was</a:t>
            </a:r>
            <a:endParaRPr lang="en-US" sz="3000" dirty="0" smtClean="0">
              <a:latin typeface="Avenir Book"/>
              <a:ea typeface="Avenir Book"/>
              <a:cs typeface="Avenir Book"/>
              <a:sym typeface="Avenir Book"/>
            </a:endParaRPr>
          </a:p>
          <a:p>
            <a:pPr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lang="en-US" sz="3000" b="1" baseline="31999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7</a:t>
            </a:r>
            <a:r>
              <a:rPr lang="en-US" sz="30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a </a:t>
            </a:r>
            <a:r>
              <a:rPr lang="en-US" sz="3000" b="1" dirty="0" err="1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pris</a:t>
            </a:r>
            <a:r>
              <a:rPr lang="en-US" sz="3000" dirty="0" smtClean="0">
                <a:latin typeface="Avenir Book"/>
                <a:ea typeface="Avenir Book"/>
                <a:cs typeface="Avenir Book"/>
                <a:sym typeface="Avenir Book"/>
              </a:rPr>
              <a:t>– took</a:t>
            </a:r>
            <a:endParaRPr lang="en-US" sz="3000" dirty="0">
              <a:latin typeface="Avenir Book"/>
              <a:ea typeface="Avenir Book"/>
              <a:cs typeface="Avenir Book"/>
              <a:sym typeface="Avenir Book"/>
            </a:endParaRP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/>
        </p:nvSpPr>
        <p:spPr>
          <a:xfrm>
            <a:off x="685800" y="702733"/>
            <a:ext cx="11510434" cy="4216401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11" name="Shape 111"/>
          <p:cNvSpPr/>
          <p:nvPr/>
        </p:nvSpPr>
        <p:spPr>
          <a:xfrm>
            <a:off x="747183" y="805603"/>
            <a:ext cx="11510434" cy="4010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/>
            </a:pPr>
            <a:r>
              <a:rPr sz="4200" dirty="0" err="1"/>
              <a:t>Puis</a:t>
            </a:r>
            <a:r>
              <a:rPr sz="4200" dirty="0"/>
              <a:t>, mon </a:t>
            </a:r>
            <a:r>
              <a:rPr sz="4200" dirty="0" err="1"/>
              <a:t>ami</a:t>
            </a:r>
            <a:r>
              <a:rPr sz="4200" dirty="0"/>
              <a:t> </a:t>
            </a:r>
            <a:r>
              <a:rPr sz="4200" dirty="0" err="1"/>
              <a:t>crie</a:t>
            </a:r>
            <a:r>
              <a:rPr sz="4200" dirty="0"/>
              <a:t>, «</a:t>
            </a:r>
            <a:r>
              <a:rPr sz="4200" dirty="0" err="1"/>
              <a:t>Allons</a:t>
            </a:r>
            <a:r>
              <a:rPr sz="4200" dirty="0"/>
              <a:t>-y! </a:t>
            </a:r>
            <a:r>
              <a:rPr sz="4200" dirty="0" err="1"/>
              <a:t>Maintenant</a:t>
            </a:r>
            <a:r>
              <a:rPr sz="4200" dirty="0"/>
              <a:t> </a:t>
            </a:r>
            <a:r>
              <a:rPr sz="4200" dirty="0" err="1"/>
              <a:t>il</a:t>
            </a:r>
            <a:r>
              <a:rPr sz="4200" dirty="0"/>
              <a:t> </a:t>
            </a:r>
            <a:r>
              <a:rPr sz="4200" dirty="0" err="1"/>
              <a:t>est</a:t>
            </a:r>
            <a:r>
              <a:rPr sz="4200" dirty="0"/>
              <a:t> </a:t>
            </a:r>
            <a:r>
              <a:rPr sz="4200" dirty="0" err="1"/>
              <a:t>nécessaire</a:t>
            </a:r>
            <a:r>
              <a:rPr sz="4200" dirty="0"/>
              <a:t> </a:t>
            </a:r>
            <a:r>
              <a:rPr sz="4200" dirty="0" err="1"/>
              <a:t>d’exterminer</a:t>
            </a:r>
            <a:r>
              <a:rPr sz="4200" dirty="0"/>
              <a:t> </a:t>
            </a:r>
            <a:r>
              <a:rPr sz="4200" dirty="0" err="1"/>
              <a:t>cette</a:t>
            </a:r>
            <a:r>
              <a:rPr sz="4200" dirty="0"/>
              <a:t> </a:t>
            </a:r>
            <a:r>
              <a:rPr sz="4200" dirty="0" err="1"/>
              <a:t>créature</a:t>
            </a:r>
            <a:r>
              <a:rPr sz="4200" dirty="0"/>
              <a:t> pour </a:t>
            </a:r>
            <a:r>
              <a:rPr sz="4200" dirty="0" err="1"/>
              <a:t>qu’elle</a:t>
            </a:r>
            <a:r>
              <a:rPr sz="4200" dirty="0"/>
              <a:t> </a:t>
            </a:r>
            <a:r>
              <a:rPr sz="4200" dirty="0" err="1"/>
              <a:t>n’attaque</a:t>
            </a:r>
            <a:r>
              <a:rPr sz="4200" dirty="0"/>
              <a:t> pas à </a:t>
            </a:r>
            <a:r>
              <a:rPr sz="4200" dirty="0" err="1"/>
              <a:t>d’autres</a:t>
            </a:r>
            <a:r>
              <a:rPr sz="4200" dirty="0"/>
              <a:t> </a:t>
            </a:r>
            <a:r>
              <a:rPr sz="4200" dirty="0" err="1"/>
              <a:t>personnes</a:t>
            </a:r>
            <a:r>
              <a:rPr sz="4200" dirty="0"/>
              <a:t>.» Mon </a:t>
            </a:r>
            <a:r>
              <a:rPr sz="4200" dirty="0" err="1"/>
              <a:t>ami</a:t>
            </a:r>
            <a:r>
              <a:rPr sz="4200" dirty="0"/>
              <a:t> et la </a:t>
            </a:r>
            <a:r>
              <a:rPr sz="4200" dirty="0" err="1"/>
              <a:t>fille</a:t>
            </a:r>
            <a:r>
              <a:rPr sz="4200" dirty="0"/>
              <a:t> </a:t>
            </a:r>
            <a:r>
              <a:rPr sz="4200" dirty="0" err="1"/>
              <a:t>courent</a:t>
            </a:r>
            <a:r>
              <a:rPr sz="4200" dirty="0"/>
              <a:t> à la </a:t>
            </a:r>
            <a:r>
              <a:rPr sz="4200" dirty="0" err="1"/>
              <a:t>porte</a:t>
            </a:r>
            <a:r>
              <a:rPr sz="4200" dirty="0"/>
              <a:t> de </a:t>
            </a:r>
            <a:r>
              <a:rPr sz="4200" dirty="0" err="1"/>
              <a:t>l’école</a:t>
            </a:r>
            <a:r>
              <a:rPr sz="4200" dirty="0"/>
              <a:t>, </a:t>
            </a:r>
            <a:r>
              <a:rPr sz="4200" dirty="0" err="1"/>
              <a:t>mais</a:t>
            </a:r>
            <a:r>
              <a:rPr sz="4200" dirty="0"/>
              <a:t> </a:t>
            </a:r>
            <a:r>
              <a:rPr sz="4200" dirty="0" err="1"/>
              <a:t>ils</a:t>
            </a:r>
            <a:r>
              <a:rPr sz="4200" dirty="0"/>
              <a:t> ne </a:t>
            </a:r>
            <a:r>
              <a:rPr sz="4200" dirty="0" err="1"/>
              <a:t>voient</a:t>
            </a:r>
            <a:r>
              <a:rPr sz="4200" dirty="0"/>
              <a:t> pas la </a:t>
            </a:r>
            <a:r>
              <a:rPr sz="4200" dirty="0" err="1"/>
              <a:t>créature</a:t>
            </a:r>
            <a:r>
              <a:rPr sz="4200" dirty="0"/>
              <a:t>. </a:t>
            </a:r>
            <a:r>
              <a:rPr sz="4200" dirty="0" err="1"/>
              <a:t>Où</a:t>
            </a:r>
            <a:r>
              <a:rPr sz="4200" dirty="0"/>
              <a:t> </a:t>
            </a:r>
            <a:r>
              <a:rPr sz="4200" dirty="0" err="1"/>
              <a:t>est-elle</a:t>
            </a:r>
            <a:r>
              <a:rPr sz="4200" dirty="0"/>
              <a:t>?...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>
            <a:off x="889330" y="922866"/>
            <a:ext cx="11226140" cy="5552216"/>
          </a:xfrm>
          <a:prstGeom prst="rect">
            <a:avLst/>
          </a:prstGeom>
          <a:solidFill>
            <a:srgbClr val="FFFFFF">
              <a:alpha val="65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15" name="Shape 115"/>
          <p:cNvSpPr/>
          <p:nvPr/>
        </p:nvSpPr>
        <p:spPr>
          <a:xfrm>
            <a:off x="1337786" y="807508"/>
            <a:ext cx="10329227" cy="6140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 defTabSz="457200">
              <a:lnSpc>
                <a:spcPct val="70000"/>
              </a:lnSpc>
              <a:spcBef>
                <a:spcPts val="40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mon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➡︎ mon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moi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	</a:t>
            </a:r>
          </a:p>
          <a:p>
            <a:pPr lvl="0" algn="l" defTabSz="457200">
              <a:lnSpc>
                <a:spcPct val="70000"/>
              </a:lnSpc>
              <a:spcBef>
                <a:spcPts val="40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il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➡︎ nous		     </a:t>
            </a:r>
          </a:p>
          <a:p>
            <a:pPr lvl="0" algn="l" defTabSz="457200">
              <a:lnSpc>
                <a:spcPct val="70000"/>
              </a:lnSpc>
              <a:spcBef>
                <a:spcPts val="40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son ➡︎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notre</a:t>
            </a:r>
            <a:endParaRPr sz="5800" dirty="0">
              <a:latin typeface="Avenir Book"/>
              <a:ea typeface="Avenir Book"/>
              <a:cs typeface="Avenir Book"/>
              <a:sym typeface="Avenir Book"/>
            </a:endParaRPr>
          </a:p>
          <a:p>
            <a:pPr lvl="0" algn="l" defTabSz="457200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verbs that end in “</a:t>
            </a:r>
            <a:r>
              <a:rPr sz="5800" b="1" dirty="0">
                <a:latin typeface="Avenir Book"/>
                <a:ea typeface="Avenir Book"/>
                <a:cs typeface="Avenir Book"/>
                <a:sym typeface="Avenir Book"/>
              </a:rPr>
              <a:t>e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” or “</a:t>
            </a:r>
            <a:r>
              <a:rPr sz="5800" b="1" dirty="0">
                <a:latin typeface="Avenir Book"/>
                <a:ea typeface="Avenir Book"/>
                <a:cs typeface="Avenir Book"/>
                <a:sym typeface="Avenir Book"/>
              </a:rPr>
              <a:t>t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” ➡︎        </a:t>
            </a:r>
          </a:p>
          <a:p>
            <a:pPr lvl="0" algn="l" defTabSz="457200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   drop the “e” or “t” and add   </a:t>
            </a:r>
          </a:p>
          <a:p>
            <a:pPr lvl="0" algn="l" defTabSz="457200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   “</a:t>
            </a:r>
            <a:r>
              <a:rPr sz="5800" b="1" dirty="0" err="1">
                <a:latin typeface="Avenir Book"/>
                <a:ea typeface="Avenir Book"/>
                <a:cs typeface="Avenir Book"/>
                <a:sym typeface="Avenir Book"/>
              </a:rPr>
              <a:t>ons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”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3004800" cy="2286000"/>
          </a:xfrm>
        </p:spPr>
        <p:txBody>
          <a:bodyPr/>
          <a:lstStyle/>
          <a:p>
            <a:r>
              <a:rPr lang="en-US" sz="8000" dirty="0" smtClean="0"/>
              <a:t>Le </a:t>
            </a:r>
            <a:r>
              <a:rPr lang="en-US" sz="8000" dirty="0" err="1" smtClean="0"/>
              <a:t>chien</a:t>
            </a:r>
            <a:r>
              <a:rPr lang="en-US" sz="8000" dirty="0" smtClean="0"/>
              <a:t> qui adore la pizza</a:t>
            </a:r>
            <a:endParaRPr lang="en-US" sz="8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2648" b="55111"/>
          <a:stretch/>
        </p:blipFill>
        <p:spPr>
          <a:xfrm>
            <a:off x="355600" y="1920240"/>
            <a:ext cx="12446000" cy="65125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7040" y="6383853"/>
            <a:ext cx="5059680" cy="336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9952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4978"/>
            <a:ext cx="13004800" cy="8308622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319520" y="4735894"/>
            <a:ext cx="6908800" cy="6354832"/>
          </a:xfrm>
          <a:prstGeom prst="ellipse">
            <a:avLst/>
          </a:prstGeom>
          <a:blipFill rotWithShape="1">
            <a:blip r:embed="rId3"/>
            <a:srcRect/>
            <a:tile tx="0" ty="0" sx="100000" sy="100000" flip="none" algn="tl"/>
          </a:blipFill>
          <a:ln w="25400" cap="flat">
            <a:solidFill>
              <a:srgbClr val="000000"/>
            </a:solidFill>
            <a:prstDash val="solid"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7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?</a:t>
            </a:r>
            <a:endParaRPr kumimoji="0" lang="en-US" sz="287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4542831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640" y="-30480"/>
            <a:ext cx="13045440" cy="9784080"/>
          </a:xfrm>
          <a:prstGeom prst="rect">
            <a:avLst/>
          </a:prstGeom>
        </p:spPr>
      </p:pic>
      <p:pic>
        <p:nvPicPr>
          <p:cNvPr id="2050" name="Picture 2" descr="http://images.clipartpanda.com/tarzan-clip-art-1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800" y="215297"/>
            <a:ext cx="3755707" cy="953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2480" y="1255444"/>
            <a:ext cx="5201920" cy="721223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6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sym typeface="Gill Sans"/>
              </a:rPr>
              <a:t>Un homme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</a:t>
            </a: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femme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</a:t>
            </a: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garçon</a:t>
            </a:r>
            <a:endParaRPr lang="en-US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</a:t>
            </a: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fille</a:t>
            </a: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67335441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640" y="-30480"/>
            <a:ext cx="13045440" cy="97840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2480" y="1255444"/>
            <a:ext cx="5201920" cy="721223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6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sym typeface="Gill Sans"/>
              </a:rPr>
              <a:t>Un homme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</a:t>
            </a: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femme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</a:t>
            </a: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garçon</a:t>
            </a:r>
            <a:endParaRPr lang="en-US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</a:t>
            </a: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fille</a:t>
            </a: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2371" y="513080"/>
            <a:ext cx="3573305" cy="924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4275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43840" y="-127685"/>
            <a:ext cx="14041120" cy="98958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43840" y="-13177"/>
            <a:ext cx="8831249" cy="952055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sz="36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sym typeface="Gill Sans"/>
              </a:rPr>
              <a:t>Il y a un</a:t>
            </a:r>
            <a:r>
              <a:rPr kumimoji="0" lang="fr-FR" sz="3600" b="1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sym typeface="Gill Sans"/>
              </a:rPr>
              <a:t> homme qui s’appelle Tarzan.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fr-FR" sz="3600" b="1" u="none" strike="noStrike" cap="none" spc="0" normalizeH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habite dans le jungle.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jour, Tarzan voit Jane – mais </a:t>
            </a:r>
            <a:b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elle ne le voit pas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</a:t>
            </a: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crie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« </a:t>
            </a:r>
            <a:r>
              <a:rPr lang="fr-FR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Ahahahaha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 »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court vite vers Jane comme un tigre.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</a:t>
            </a: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lui dit,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 </a:t>
            </a: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t’aime.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 Jane a peur de Tarzan.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Elle lui dit, 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 </a:t>
            </a: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te déteste!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 </a:t>
            </a:r>
            <a:b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 elle court dans l’autre direction.</a:t>
            </a:r>
            <a:endParaRPr lang="fr-FR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7092" y="711200"/>
            <a:ext cx="3439116" cy="8893508"/>
          </a:xfrm>
          <a:prstGeom prst="rect">
            <a:avLst/>
          </a:prstGeom>
        </p:spPr>
      </p:pic>
      <p:pic>
        <p:nvPicPr>
          <p:cNvPr id="6" name="Picture 2" descr="http://images.clipartpanda.com/tarzan-clip-art-1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650" y="229852"/>
            <a:ext cx="3755707" cy="953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90328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60011" y="-127685"/>
            <a:ext cx="14041120" cy="98958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5119" y="3148049"/>
            <a:ext cx="10468951" cy="5919569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latinLnBrk="1" hangingPunct="0"/>
            <a:r>
              <a:rPr lang="fr-F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voit </a:t>
            </a:r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 ?</a:t>
            </a:r>
          </a:p>
          <a:p>
            <a:pPr algn="l" rtl="0" latinLnBrk="1" hangingPunct="0"/>
            <a:endParaRPr lang="fr-FR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latinLnBrk="1" hangingPunct="0"/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Est-ce que Tarzan court?  Où?</a:t>
            </a:r>
          </a:p>
          <a:p>
            <a:pPr algn="l" rtl="0" latinLnBrk="1" hangingPunct="0"/>
            <a:endParaRPr lang="fr-FR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latinLnBrk="1" hangingPunct="0"/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Qu’est-ce que Jane lui dit?</a:t>
            </a:r>
          </a:p>
          <a:p>
            <a:pPr algn="l" rtl="0" latinLnBrk="1" hangingPunct="0"/>
            <a:endParaRPr lang="fr-FR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latinLnBrk="1" hangingPunct="0"/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Est-ce que Tarzan est content?</a:t>
            </a:r>
            <a:endParaRPr lang="fr-FR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://images.clipartpanda.com/tarzan-clip-art-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71980" y="4023972"/>
            <a:ext cx="2125300" cy="539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25111" y="4735447"/>
            <a:ext cx="1946146" cy="50327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5119" y="332275"/>
            <a:ext cx="12409511" cy="167225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Qu’est-ce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qui </a:t>
            </a: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s’est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passé?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i="1" dirty="0" smtClean="0">
                <a:solidFill>
                  <a:srgbClr val="000000"/>
                </a:solidFill>
              </a:rPr>
              <a:t>(what happened?)</a:t>
            </a:r>
            <a:endParaRPr kumimoji="0" lang="en-US" sz="42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10765191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60011" y="-127685"/>
            <a:ext cx="14041120" cy="98958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5119" y="2794105"/>
            <a:ext cx="10468951" cy="662745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08000" indent="-508000" algn="l" rtl="0" latinLnBrk="1" hangingPunct="0">
              <a:buFont typeface="+mj-lt"/>
              <a:buAutoNum type="alphaLcParenR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voit un éléphant.</a:t>
            </a:r>
          </a:p>
          <a:p>
            <a:pPr marL="508000" indent="-508000" algn="l" rtl="0" latinLnBrk="1" hangingPunct="0">
              <a:buFont typeface="+mj-lt"/>
              <a:buAutoNum type="alphaLcParenR"/>
            </a:pPr>
            <a:endParaRPr lang="fr-F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08000" indent="-508000" algn="l" rtl="0" latinLnBrk="1" hangingPunct="0">
              <a:buFont typeface="+mj-lt"/>
              <a:buAutoNum type="alphaLcParenR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court vite vers Jane.</a:t>
            </a:r>
            <a:endParaRPr lang="fr-F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08000" indent="-508000" algn="l" rtl="0" latinLnBrk="1" hangingPunct="0">
              <a:buFont typeface="+mj-lt"/>
              <a:buAutoNum type="alphaLcParenR"/>
            </a:pPr>
            <a:endParaRPr lang="fr-F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08000" indent="-508000" algn="l" rtl="0" latinLnBrk="1" hangingPunct="0">
              <a:buFont typeface="+mj-lt"/>
              <a:buAutoNum type="alphaLcParenR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lui dit, « Je te déteste. »</a:t>
            </a:r>
          </a:p>
          <a:p>
            <a:pPr marL="508000" indent="-508000" algn="l" rtl="0" latinLnBrk="1" hangingPunct="0">
              <a:buFont typeface="+mj-lt"/>
              <a:buAutoNum type="alphaLcParenR"/>
            </a:pPr>
            <a:endParaRPr lang="fr-FR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08000" marR="0" indent="-5080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Jane crie, « </a:t>
            </a:r>
            <a:r>
              <a:rPr lang="fr-FR" sz="4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Ahahahaha</a:t>
            </a: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 »</a:t>
            </a:r>
          </a:p>
          <a:p>
            <a:pPr marL="508000" marR="0" indent="-5080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</a:pPr>
            <a:endParaRPr lang="fr-FR" sz="4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08000" indent="-508000" algn="l" rtl="0" latinLnBrk="1" hangingPunct="0">
              <a:buFont typeface="+mj-lt"/>
              <a:buAutoNum type="alphaLcParenR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Jane court dans l’autre direction.</a:t>
            </a:r>
            <a:endParaRPr lang="fr-F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://images.clipartpanda.com/tarzan-clip-art-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71980" y="4023972"/>
            <a:ext cx="2125300" cy="539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25111" y="4735447"/>
            <a:ext cx="1946146" cy="50327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5119" y="332275"/>
            <a:ext cx="12409511" cy="167225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Qu’est-ce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qui </a:t>
            </a: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s’est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passé?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i="1" dirty="0" smtClean="0">
                <a:solidFill>
                  <a:srgbClr val="000000"/>
                </a:solidFill>
              </a:rPr>
              <a:t>(what happened?)</a:t>
            </a:r>
            <a:endParaRPr kumimoji="0" lang="en-US" sz="42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755510320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</TotalTime>
  <Words>613</Words>
  <Application>Microsoft Office PowerPoint</Application>
  <PresentationFormat>Custom</PresentationFormat>
  <Paragraphs>104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Avenir Book</vt:lpstr>
      <vt:lpstr>Gill Sans</vt:lpstr>
      <vt:lpstr>Helvetica</vt:lpstr>
      <vt:lpstr>Lucida Grande</vt:lpstr>
      <vt:lpstr>Wingdings</vt:lpstr>
      <vt:lpstr>White</vt:lpstr>
      <vt:lpstr>PowerPoint Presentation</vt:lpstr>
      <vt:lpstr>PowerPoint Presentation</vt:lpstr>
      <vt:lpstr>Le chien qui adore la pizza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Quels cours est-ce que tu vas suivre l’année prochaine?</vt:lpstr>
      <vt:lpstr>If you had complete control over your schedule, what would you choose to study? Write me a short note saying what you want and do not want to study.  Include all the classes listed on your handout.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30</cp:revision>
  <dcterms:modified xsi:type="dcterms:W3CDTF">2016-05-06T14:52:35Z</dcterms:modified>
</cp:coreProperties>
</file>